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2" r:id="rId4"/>
    <p:sldId id="279" r:id="rId5"/>
    <p:sldId id="280" r:id="rId6"/>
    <p:sldId id="260" r:id="rId7"/>
    <p:sldId id="264" r:id="rId8"/>
    <p:sldId id="265" r:id="rId9"/>
    <p:sldId id="266" r:id="rId10"/>
    <p:sldId id="267" r:id="rId11"/>
    <p:sldId id="268" r:id="rId12"/>
    <p:sldId id="261" r:id="rId13"/>
    <p:sldId id="262" r:id="rId14"/>
    <p:sldId id="269" r:id="rId15"/>
    <p:sldId id="270" r:id="rId16"/>
    <p:sldId id="274" r:id="rId17"/>
    <p:sldId id="275" r:id="rId18"/>
    <p:sldId id="271" r:id="rId19"/>
    <p:sldId id="276" r:id="rId20"/>
    <p:sldId id="278" r:id="rId21"/>
  </p:sldIdLst>
  <p:sldSz cx="6858000" cy="9144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3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4791B3C-2756-46A9-A09A-D70148A3B79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2253F8-6978-4930-8448-F3228CCBF0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559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6B211A0-A3D8-4697-9910-192F7EDB0062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F7C4E2B-0B10-469B-AD77-1A8D252EC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444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4E2B-0B10-469B-AD77-1A8D252EC9F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47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4E2B-0B10-469B-AD77-1A8D252EC9F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64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36485E-FF76-451F-829A-7280A7947639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5575" y="3850041"/>
            <a:ext cx="5084333" cy="923330"/>
            <a:chOff x="1172584" y="1381459"/>
            <a:chExt cx="6779110" cy="692497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506" y="1850316"/>
            <a:ext cx="5082989" cy="2309309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023816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6DED-C8FC-4541-B80D-C939E3E7B83E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74920" y="745865"/>
            <a:ext cx="1258645" cy="742235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66" y="1133139"/>
            <a:ext cx="4130938" cy="66984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FC47-965F-4BEC-A4E0-4170AB4AC736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1333410" y="3994986"/>
            <a:ext cx="7306872" cy="923330"/>
            <a:chOff x="1815339" y="1227570"/>
            <a:chExt cx="5480154" cy="1231106"/>
          </a:xfrm>
        </p:grpSpPr>
        <p:sp>
          <p:nvSpPr>
            <p:cNvPr id="12" name="TextBox 11"/>
            <p:cNvSpPr txBox="1"/>
            <p:nvPr/>
          </p:nvSpPr>
          <p:spPr>
            <a:xfrm>
              <a:off x="4256718" y="1227570"/>
              <a:ext cx="65787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220-AE3F-44F6-96D0-2C3C922A335C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79438" y="3850106"/>
            <a:ext cx="5084333" cy="923330"/>
            <a:chOff x="1172584" y="1381459"/>
            <a:chExt cx="6779110" cy="692497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30" y="1606476"/>
            <a:ext cx="5816035" cy="2547621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7" y="5023089"/>
            <a:ext cx="5801060" cy="200024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295E-6B55-458C-88AE-BF8ED6964DD3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8B4B-C8C5-4367-8B8B-7F018BBD388C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4350" y="2987040"/>
            <a:ext cx="2852928" cy="51694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483863" y="2987040"/>
            <a:ext cx="2852928" cy="51694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670" y="2987040"/>
            <a:ext cx="2581835" cy="877824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66" y="3930127"/>
            <a:ext cx="2852928" cy="4230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1730" y="2987040"/>
            <a:ext cx="2585466" cy="877824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925824"/>
            <a:ext cx="2849796" cy="4230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D61-12AA-4572-B1AA-F446A261EEF4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4EA9-DF6D-4873-BCF9-9674BC90F4CD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08E3-025C-4B40-B7CE-774A9598E19B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935" y="2237594"/>
            <a:ext cx="2566862" cy="2515895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01" y="745865"/>
            <a:ext cx="3087500" cy="742235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5935" y="4805084"/>
            <a:ext cx="2558794" cy="3356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A029-020C-4BCE-AE64-024F07629C2C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99" y="6225091"/>
            <a:ext cx="5825266" cy="85963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1637844" y="889287"/>
            <a:ext cx="3579117" cy="479735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367" y="7099075"/>
            <a:ext cx="5817198" cy="1073149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E966-AAB5-4AFA-8135-4528D481778F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368" y="760208"/>
            <a:ext cx="5817197" cy="1405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6" y="2997797"/>
            <a:ext cx="5809129" cy="517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284" y="821525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A06B39-D62A-4278-9A5F-B957BE2D7790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21525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9448" y="821525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7489F3-CA6C-41F7-8C27-0AC04CD49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pabi.com/cec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library.nutc.edu.tw/database/search/index.as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.nutc.edu.tw/bin/home.ph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sw.nutc.edu.tw/cgi-bin/smartweaver/browse.cgi?o=der&amp;p=/smartweaver/login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75"/>
          <a:stretch/>
        </p:blipFill>
        <p:spPr>
          <a:xfrm>
            <a:off x="476672" y="1054949"/>
            <a:ext cx="5437949" cy="1359915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32656" y="2123728"/>
            <a:ext cx="6120680" cy="2309309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bg1"/>
                </a:solidFill>
                <a:latin typeface="+mj-ea"/>
              </a:rPr>
              <a:t>中華數字書苑</a:t>
            </a:r>
            <a:endParaRPr lang="en-US" altLang="zh-TW" sz="4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subTitle" idx="1"/>
          </p:nvPr>
        </p:nvSpPr>
        <p:spPr>
          <a:xfrm>
            <a:off x="1412776" y="5148064"/>
            <a:ext cx="4800600" cy="2336800"/>
          </a:xfrm>
        </p:spPr>
        <p:txBody>
          <a:bodyPr>
            <a:norm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操作</a:t>
            </a:r>
            <a:r>
              <a:rPr lang="zh-TW" altLang="en-US" sz="2800" dirty="0">
                <a:solidFill>
                  <a:schemeClr val="bg1"/>
                </a:solidFill>
                <a:latin typeface="+mj-ea"/>
                <a:ea typeface="+mj-ea"/>
              </a:rPr>
              <a:t>指南</a:t>
            </a:r>
          </a:p>
        </p:txBody>
      </p:sp>
      <p:pic>
        <p:nvPicPr>
          <p:cNvPr id="1030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3415474" y="7913369"/>
            <a:ext cx="3325894" cy="881296"/>
          </a:xfrm>
          <a:prstGeom prst="rect">
            <a:avLst/>
          </a:prstGeom>
          <a:noFill/>
        </p:spPr>
      </p:pic>
      <p:cxnSp>
        <p:nvCxnSpPr>
          <p:cNvPr id="4" name="直線接點 3"/>
          <p:cNvCxnSpPr/>
          <p:nvPr/>
        </p:nvCxnSpPr>
        <p:spPr>
          <a:xfrm>
            <a:off x="1792738" y="2123728"/>
            <a:ext cx="494863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6453336" y="1377841"/>
            <a:ext cx="0" cy="4418295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校外線上閱讀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4436" y="1777844"/>
            <a:ext cx="5809129" cy="5170420"/>
          </a:xfrm>
        </p:spPr>
        <p:txBody>
          <a:bodyPr vert="horz"/>
          <a:lstStyle/>
          <a:p>
            <a:r>
              <a:rPr lang="en-US" altLang="zh-TW" dirty="0" smtClean="0"/>
              <a:t>Step4:</a:t>
            </a:r>
            <a:r>
              <a:rPr lang="zh-TW" altLang="en-US" b="1" dirty="0" smtClean="0">
                <a:latin typeface="+mj-ea"/>
                <a:ea typeface="+mj-ea"/>
              </a:rPr>
              <a:t>點選進入</a:t>
            </a:r>
            <a:r>
              <a:rPr lang="zh-TW" altLang="en-US" b="1" dirty="0" smtClean="0">
                <a:latin typeface="+mj-ea"/>
                <a:ea typeface="+mj-ea"/>
                <a:hlinkClick r:id="rId2"/>
              </a:rPr>
              <a:t>中華數字書苑</a:t>
            </a:r>
            <a:r>
              <a:rPr lang="zh-TW" altLang="en-US" b="1" dirty="0" smtClean="0">
                <a:latin typeface="+mj-ea"/>
                <a:ea typeface="+mj-ea"/>
              </a:rPr>
              <a:t>後，即可</a:t>
            </a:r>
            <a:r>
              <a:rPr lang="zh-TW" altLang="en-US" b="1" dirty="0">
                <a:latin typeface="+mj-ea"/>
                <a:ea typeface="+mj-ea"/>
              </a:rPr>
              <a:t>檢</a:t>
            </a:r>
            <a:r>
              <a:rPr lang="zh-TW" altLang="en-US" b="1" dirty="0" smtClean="0">
                <a:latin typeface="+mj-ea"/>
                <a:ea typeface="+mj-ea"/>
              </a:rPr>
              <a:t>索關鍵字</a:t>
            </a:r>
            <a:endParaRPr lang="en-US" altLang="zh-TW" b="1" dirty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r>
              <a:rPr lang="en-US" altLang="zh-TW" dirty="0" smtClean="0"/>
              <a:t>Step5</a:t>
            </a:r>
            <a:r>
              <a:rPr lang="en-US" altLang="zh-TW" dirty="0"/>
              <a:t>:</a:t>
            </a:r>
            <a:r>
              <a:rPr lang="zh-TW" altLang="en-US" b="1" dirty="0" smtClean="0">
                <a:latin typeface="+mj-ea"/>
                <a:ea typeface="+mj-ea"/>
              </a:rPr>
              <a:t>點擊書名進入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b="1" dirty="0" smtClean="0">
              <a:latin typeface="+mj-ea"/>
              <a:ea typeface="+mj-ea"/>
            </a:endParaRPr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661248" y="8695597"/>
            <a:ext cx="1026114" cy="48491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9625" t="8031" r="20261" b="70573"/>
          <a:stretch/>
        </p:blipFill>
        <p:spPr bwMode="auto">
          <a:xfrm>
            <a:off x="332656" y="3626258"/>
            <a:ext cx="6233705" cy="15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34630" r="30334" b="20351"/>
          <a:stretch/>
        </p:blipFill>
        <p:spPr bwMode="auto">
          <a:xfrm>
            <a:off x="908720" y="5680983"/>
            <a:ext cx="4907810" cy="29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校外線上閱讀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4436" y="625716"/>
            <a:ext cx="5809129" cy="5170420"/>
          </a:xfrm>
        </p:spPr>
        <p:txBody>
          <a:bodyPr vert="horz"/>
          <a:lstStyle/>
          <a:p>
            <a:r>
              <a:rPr lang="en-US" altLang="zh-TW" smtClean="0"/>
              <a:t>Step5:</a:t>
            </a:r>
            <a:r>
              <a:rPr lang="zh-TW" altLang="en-US" b="1" dirty="0" smtClean="0">
                <a:latin typeface="+mj-ea"/>
                <a:ea typeface="+mj-ea"/>
              </a:rPr>
              <a:t>點選線上閱讀即可觀看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en-US" b="1" dirty="0" smtClean="0">
                <a:latin typeface="+mj-ea"/>
                <a:ea typeface="+mj-ea"/>
              </a:rPr>
              <a:t>線上閱讀限時</a:t>
            </a:r>
            <a:r>
              <a:rPr lang="en-US" altLang="zh-TW" b="1" dirty="0" smtClean="0">
                <a:latin typeface="+mj-ea"/>
                <a:ea typeface="+mj-ea"/>
              </a:rPr>
              <a:t>10</a:t>
            </a:r>
            <a:r>
              <a:rPr lang="zh-TW" altLang="en-US" b="1" dirty="0" smtClean="0">
                <a:latin typeface="+mj-ea"/>
                <a:ea typeface="+mj-ea"/>
              </a:rPr>
              <a:t>分鐘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1747" t="23074" r="47140" b="44413"/>
          <a:stretch>
            <a:fillRect/>
          </a:stretch>
        </p:blipFill>
        <p:spPr bwMode="auto">
          <a:xfrm>
            <a:off x="620688" y="3779912"/>
            <a:ext cx="59766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下箭號 4"/>
          <p:cNvSpPr/>
          <p:nvPr/>
        </p:nvSpPr>
        <p:spPr>
          <a:xfrm rot="1509688">
            <a:off x="3268301" y="6119019"/>
            <a:ext cx="380081" cy="407750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離線閱讀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4436" y="611560"/>
            <a:ext cx="5809129" cy="5170420"/>
          </a:xfrm>
        </p:spPr>
        <p:txBody>
          <a:bodyPr vert="horz"/>
          <a:lstStyle/>
          <a:p>
            <a:r>
              <a:rPr lang="en-US" altLang="zh-TW" dirty="0" smtClean="0"/>
              <a:t>Step1:</a:t>
            </a:r>
            <a:r>
              <a:rPr lang="zh-TW" altLang="en-US" b="1" dirty="0" smtClean="0">
                <a:latin typeface="+mj-ea"/>
                <a:ea typeface="+mj-ea"/>
              </a:rPr>
              <a:t>需先下載</a:t>
            </a:r>
            <a:r>
              <a:rPr lang="en-US" altLang="zh-TW" b="1" dirty="0" err="1" smtClean="0">
                <a:latin typeface="+mj-ea"/>
                <a:ea typeface="+mj-ea"/>
              </a:rPr>
              <a:t>Apabi</a:t>
            </a:r>
            <a:r>
              <a:rPr lang="en-US" altLang="zh-TW" b="1" dirty="0" smtClean="0">
                <a:latin typeface="+mj-ea"/>
                <a:ea typeface="+mj-ea"/>
              </a:rPr>
              <a:t> Reader</a:t>
            </a:r>
          </a:p>
          <a:p>
            <a:r>
              <a:rPr lang="en-US" altLang="zh-TW" dirty="0" smtClean="0"/>
              <a:t>Step2:</a:t>
            </a:r>
            <a:r>
              <a:rPr lang="zh-TW" altLang="en-US" b="1" dirty="0" smtClean="0">
                <a:latin typeface="+mj-ea"/>
                <a:ea typeface="+mj-ea"/>
              </a:rPr>
              <a:t>點選借閱，即可下載</a:t>
            </a: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9679" t="8470" r="10952" b="45555"/>
          <a:stretch>
            <a:fillRect/>
          </a:stretch>
        </p:blipFill>
        <p:spPr bwMode="auto">
          <a:xfrm>
            <a:off x="346894" y="3875921"/>
            <a:ext cx="6282698" cy="30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462083" y="3875923"/>
            <a:ext cx="648072" cy="192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13328633">
            <a:off x="5391346" y="3996674"/>
            <a:ext cx="364318" cy="382783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5238454">
            <a:off x="2705957" y="6403802"/>
            <a:ext cx="360834" cy="420694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941168" y="4355976"/>
            <a:ext cx="73770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/>
              <a:t>Step1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104965" y="6434916"/>
            <a:ext cx="76655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/>
              <a:t>Step2</a:t>
            </a:r>
            <a:endParaRPr lang="zh-TW" altLang="en-US" dirty="0"/>
          </a:p>
        </p:txBody>
      </p:sp>
      <p:pic>
        <p:nvPicPr>
          <p:cNvPr id="13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離線閱讀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4436" y="683568"/>
            <a:ext cx="5809129" cy="5170420"/>
          </a:xfrm>
        </p:spPr>
        <p:txBody>
          <a:bodyPr vert="horz"/>
          <a:lstStyle/>
          <a:p>
            <a:r>
              <a:rPr lang="en-US" altLang="zh-TW" dirty="0" smtClean="0"/>
              <a:t>Step3:</a:t>
            </a:r>
            <a:r>
              <a:rPr lang="zh-TW" altLang="en-US" b="1" dirty="0" smtClean="0">
                <a:latin typeface="+mj-ea"/>
                <a:ea typeface="+mj-ea"/>
              </a:rPr>
              <a:t>下載完成後即可離線閱讀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en-US" b="1" dirty="0" smtClean="0">
                <a:latin typeface="+mj-ea"/>
                <a:ea typeface="+mj-ea"/>
              </a:rPr>
              <a:t>借閱期為</a:t>
            </a:r>
            <a:r>
              <a:rPr lang="en-US" altLang="zh-TW" b="1" dirty="0" smtClean="0">
                <a:latin typeface="+mj-ea"/>
                <a:ea typeface="+mj-ea"/>
              </a:rPr>
              <a:t>14</a:t>
            </a:r>
            <a:r>
              <a:rPr lang="zh-TW" altLang="en-US" b="1" dirty="0" smtClean="0">
                <a:latin typeface="+mj-ea"/>
                <a:ea typeface="+mj-ea"/>
              </a:rPr>
              <a:t>天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3514" t="25338" r="14216" b="29054"/>
          <a:stretch>
            <a:fillRect/>
          </a:stretch>
        </p:blipFill>
        <p:spPr bwMode="auto">
          <a:xfrm>
            <a:off x="692696" y="4139952"/>
            <a:ext cx="5670630" cy="333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手機、平板閱讀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8640" y="323528"/>
            <a:ext cx="6400800" cy="6132576"/>
          </a:xfrm>
        </p:spPr>
        <p:txBody>
          <a:bodyPr vert="horz"/>
          <a:lstStyle/>
          <a:p>
            <a:r>
              <a:rPr lang="en-US" altLang="zh-TW" dirty="0" smtClean="0"/>
              <a:t>Step1:</a:t>
            </a:r>
            <a:r>
              <a:rPr lang="zh-TW" altLang="en-US" sz="2800" b="1" dirty="0" smtClean="0">
                <a:latin typeface="+mj-ea"/>
                <a:ea typeface="+mj-ea"/>
              </a:rPr>
              <a:t>至</a:t>
            </a:r>
            <a:r>
              <a:rPr lang="en-US" altLang="zh-TW" sz="2800" b="1" dirty="0" smtClean="0">
                <a:latin typeface="+mj-ea"/>
                <a:ea typeface="+mj-ea"/>
              </a:rPr>
              <a:t>app store</a:t>
            </a:r>
            <a:r>
              <a:rPr lang="zh-TW" altLang="en-US" sz="2800" b="1" dirty="0" smtClean="0">
                <a:latin typeface="+mj-ea"/>
                <a:ea typeface="+mj-ea"/>
              </a:rPr>
              <a:t>或</a:t>
            </a:r>
            <a:r>
              <a:rPr lang="en-US" altLang="zh-TW" sz="2800" b="1" dirty="0" smtClean="0">
                <a:latin typeface="+mj-ea"/>
                <a:ea typeface="+mj-ea"/>
              </a:rPr>
              <a:t>play</a:t>
            </a:r>
            <a:r>
              <a:rPr lang="zh-TW" altLang="en-US" sz="2800" b="1" dirty="0" smtClean="0">
                <a:latin typeface="+mj-ea"/>
                <a:ea typeface="+mj-ea"/>
              </a:rPr>
              <a:t>商店下載</a:t>
            </a:r>
            <a:r>
              <a:rPr lang="en-US" altLang="zh-TW" sz="2800" b="1" dirty="0" err="1" smtClean="0">
                <a:latin typeface="+mj-ea"/>
                <a:ea typeface="+mj-ea"/>
              </a:rPr>
              <a:t>Apabi</a:t>
            </a:r>
            <a:r>
              <a:rPr lang="en-US" altLang="zh-TW" sz="2800" b="1" dirty="0" smtClean="0">
                <a:latin typeface="+mj-ea"/>
                <a:ea typeface="+mj-ea"/>
              </a:rPr>
              <a:t> Reader</a:t>
            </a:r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26632" name="AutoShape 8" descr="http://screenshots.softonic.cn/cn/scrn/3336000/3336209/google-play-store-09-535x535.png"/>
          <p:cNvSpPr>
            <a:spLocks noChangeAspect="1" noChangeArrowheads="1"/>
          </p:cNvSpPr>
          <p:nvPr/>
        </p:nvSpPr>
        <p:spPr bwMode="auto">
          <a:xfrm>
            <a:off x="47625" y="-182033"/>
            <a:ext cx="228600" cy="40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478994" y="4369764"/>
            <a:ext cx="1728192" cy="2609532"/>
            <a:chOff x="2123728" y="2276872"/>
            <a:chExt cx="1152128" cy="1732966"/>
          </a:xfrm>
        </p:grpSpPr>
        <p:pic>
          <p:nvPicPr>
            <p:cNvPr id="26628" name="Picture 4" descr="http://www.discovertec.com/media/357720/appstorepi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2276872"/>
              <a:ext cx="1152128" cy="1152128"/>
            </a:xfrm>
            <a:prstGeom prst="rect">
              <a:avLst/>
            </a:prstGeom>
            <a:noFill/>
          </p:spPr>
        </p:pic>
        <p:sp>
          <p:nvSpPr>
            <p:cNvPr id="12" name="文字方塊 11"/>
            <p:cNvSpPr txBox="1"/>
            <p:nvPr/>
          </p:nvSpPr>
          <p:spPr>
            <a:xfrm>
              <a:off x="2246586" y="3573016"/>
              <a:ext cx="1004301" cy="436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latin typeface="+mj-ea"/>
                  <a:ea typeface="+mj-ea"/>
                </a:rPr>
                <a:t>IOS</a:t>
              </a:r>
              <a:r>
                <a:rPr lang="zh-TW" altLang="en-US" sz="2400" b="1" dirty="0" smtClean="0">
                  <a:latin typeface="+mj-ea"/>
                  <a:ea typeface="+mj-ea"/>
                </a:rPr>
                <a:t>系統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416390" y="3858075"/>
            <a:ext cx="2092730" cy="3121221"/>
            <a:chOff x="4211960" y="1916832"/>
            <a:chExt cx="1525477" cy="2093007"/>
          </a:xfrm>
        </p:grpSpPr>
        <p:pic>
          <p:nvPicPr>
            <p:cNvPr id="26634" name="Picture 10" descr="http://i.minus.com/jbuUzH5Ydf6Ggw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800" r="35032" b="29278"/>
            <a:stretch>
              <a:fillRect/>
            </a:stretch>
          </p:blipFill>
          <p:spPr bwMode="auto">
            <a:xfrm>
              <a:off x="4211960" y="1916832"/>
              <a:ext cx="1313525" cy="1656184"/>
            </a:xfrm>
            <a:prstGeom prst="rect">
              <a:avLst/>
            </a:prstGeom>
            <a:noFill/>
          </p:spPr>
        </p:pic>
        <p:sp>
          <p:nvSpPr>
            <p:cNvPr id="13" name="文字方塊 12"/>
            <p:cNvSpPr txBox="1"/>
            <p:nvPr/>
          </p:nvSpPr>
          <p:spPr>
            <a:xfrm>
              <a:off x="4212016" y="3573017"/>
              <a:ext cx="1525421" cy="436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latin typeface="+mj-ea"/>
                  <a:ea typeface="+mj-ea"/>
                </a:rPr>
                <a:t>Android</a:t>
              </a:r>
              <a:r>
                <a:rPr lang="zh-TW" altLang="en-US" sz="2400" b="1" dirty="0" smtClean="0">
                  <a:latin typeface="+mj-ea"/>
                  <a:ea typeface="+mj-ea"/>
                </a:rPr>
                <a:t>系統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527122" y="4584560"/>
            <a:ext cx="2448272" cy="1961505"/>
            <a:chOff x="6300192" y="2276872"/>
            <a:chExt cx="2049149" cy="1538823"/>
          </a:xfrm>
        </p:grpSpPr>
        <p:sp>
          <p:nvSpPr>
            <p:cNvPr id="14" name="矩形 13"/>
            <p:cNvSpPr/>
            <p:nvPr/>
          </p:nvSpPr>
          <p:spPr>
            <a:xfrm>
              <a:off x="6300192" y="3573016"/>
              <a:ext cx="2049149" cy="2426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err="1">
                  <a:latin typeface="+mj-ea"/>
                </a:rPr>
                <a:t>Apabi</a:t>
              </a:r>
              <a:r>
                <a:rPr lang="en-US" altLang="zh-TW" sz="2400" b="1" dirty="0">
                  <a:latin typeface="+mj-ea"/>
                </a:rPr>
                <a:t> Reader</a:t>
              </a:r>
              <a:endParaRPr lang="zh-TW" altLang="en-US" sz="1600" b="1" dirty="0">
                <a:latin typeface="+mj-ea"/>
              </a:endParaRPr>
            </a:p>
          </p:txBody>
        </p:sp>
        <p:pic>
          <p:nvPicPr>
            <p:cNvPr id="26638" name="Picture 14" descr="http://a5.mzstatic.com/us/r30/Purple2/v4/90/62/cc/9062cce1-93b4-2c8b-ae52-9f744b2bfb3f/mzl.iwsauqie.175x175-7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2276872"/>
              <a:ext cx="1224136" cy="1224136"/>
            </a:xfrm>
            <a:prstGeom prst="rect">
              <a:avLst/>
            </a:prstGeom>
            <a:noFill/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err="1" smtClean="0">
                <a:solidFill>
                  <a:schemeClr val="bg2">
                    <a:lumMod val="50000"/>
                  </a:schemeClr>
                </a:solidFill>
              </a:rPr>
              <a:t>iphone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閱讀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8640" y="251520"/>
            <a:ext cx="6400800" cy="6132576"/>
          </a:xfrm>
        </p:spPr>
        <p:txBody>
          <a:bodyPr vert="horz"/>
          <a:lstStyle/>
          <a:p>
            <a:r>
              <a:rPr lang="en-US" altLang="zh-TW" dirty="0" smtClean="0"/>
              <a:t>Step2</a:t>
            </a:r>
            <a:r>
              <a:rPr lang="en-US" altLang="zh-TW" b="1" dirty="0" smtClean="0">
                <a:latin typeface="+mj-ea"/>
                <a:ea typeface="+mj-ea"/>
              </a:rPr>
              <a:t>:</a:t>
            </a:r>
            <a:r>
              <a:rPr lang="zh-TW" altLang="en-US" b="1" dirty="0" smtClean="0">
                <a:latin typeface="+mj-ea"/>
                <a:ea typeface="+mj-ea"/>
              </a:rPr>
              <a:t>點選</a:t>
            </a:r>
            <a:r>
              <a:rPr lang="en-US" altLang="zh-TW" b="1" dirty="0" smtClean="0">
                <a:latin typeface="+mj-ea"/>
                <a:ea typeface="+mj-ea"/>
              </a:rPr>
              <a:t>+</a:t>
            </a:r>
            <a:r>
              <a:rPr lang="zh-TW" altLang="en-US" b="1" dirty="0" smtClean="0">
                <a:latin typeface="+mj-ea"/>
                <a:ea typeface="+mj-ea"/>
              </a:rPr>
              <a:t>號使用二維條碼掃描，即可直接在手機上閱讀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26632" name="AutoShape 8" descr="http://screenshots.softonic.cn/cn/scrn/3336000/3336209/google-play-store-09-535x535.png"/>
          <p:cNvSpPr>
            <a:spLocks noChangeAspect="1" noChangeArrowheads="1"/>
          </p:cNvSpPr>
          <p:nvPr/>
        </p:nvSpPr>
        <p:spPr bwMode="auto">
          <a:xfrm>
            <a:off x="47625" y="-182033"/>
            <a:ext cx="228600" cy="40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5" name="圖片 1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72" y="3851920"/>
            <a:ext cx="2520280" cy="4032448"/>
          </a:xfrm>
          <a:prstGeom prst="rect">
            <a:avLst/>
          </a:prstGeom>
        </p:spPr>
      </p:pic>
      <p:pic>
        <p:nvPicPr>
          <p:cNvPr id="16" name="圖片 15" descr="2.jpg"/>
          <p:cNvPicPr>
            <a:picLocks noChangeAspect="1"/>
          </p:cNvPicPr>
          <p:nvPr/>
        </p:nvPicPr>
        <p:blipFill>
          <a:blip r:embed="rId4" cstate="print">
            <a:lum bright="10000" contrast="-10000"/>
          </a:blip>
          <a:stretch>
            <a:fillRect/>
          </a:stretch>
        </p:blipFill>
        <p:spPr>
          <a:xfrm>
            <a:off x="3284984" y="3851920"/>
            <a:ext cx="2628292" cy="4032000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>
          <a:xfrm rot="3168453">
            <a:off x="1907914" y="4490128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Android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閱讀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6672" y="2771800"/>
            <a:ext cx="5928900" cy="854123"/>
          </a:xfrm>
        </p:spPr>
        <p:txBody>
          <a:bodyPr vert="horz">
            <a:normAutofit/>
          </a:bodyPr>
          <a:lstStyle/>
          <a:p>
            <a:r>
              <a:rPr lang="en-US" altLang="zh-TW" dirty="0"/>
              <a:t>Step2</a:t>
            </a:r>
            <a:r>
              <a:rPr lang="en-US" altLang="zh-TW" b="1" dirty="0" smtClean="0">
                <a:latin typeface="+mj-ea"/>
              </a:rPr>
              <a:t>:</a:t>
            </a:r>
            <a:r>
              <a:rPr lang="zh-TW" altLang="en-US" b="1" dirty="0" smtClean="0">
                <a:latin typeface="+mj-ea"/>
              </a:rPr>
              <a:t>點選</a:t>
            </a:r>
            <a:r>
              <a:rPr lang="en-US" altLang="zh-TW" b="1" dirty="0" smtClean="0">
                <a:latin typeface="+mj-ea"/>
              </a:rPr>
              <a:t>scan QR code</a:t>
            </a:r>
            <a:r>
              <a:rPr lang="zh-TW" altLang="en-US" b="1" dirty="0" smtClean="0">
                <a:latin typeface="+mj-ea"/>
              </a:rPr>
              <a:t>，即可在</a:t>
            </a:r>
            <a:r>
              <a:rPr lang="zh-TW" altLang="en-US" b="1" dirty="0">
                <a:latin typeface="+mj-ea"/>
              </a:rPr>
              <a:t>手機上</a:t>
            </a:r>
            <a:r>
              <a:rPr lang="zh-TW" altLang="en-US" b="1" dirty="0" smtClean="0">
                <a:latin typeface="+mj-ea"/>
              </a:rPr>
              <a:t>閱讀</a:t>
            </a:r>
            <a:endParaRPr lang="en-US" altLang="zh-TW" b="1" dirty="0"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3871542"/>
            <a:ext cx="2632793" cy="46805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89" y="3871542"/>
            <a:ext cx="2632792" cy="4680520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3168453">
            <a:off x="5139324" y="7650339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rot="8547448">
            <a:off x="1261821" y="4358083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92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平板閱讀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3779912"/>
            <a:ext cx="3078341" cy="41044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8" y="3802082"/>
            <a:ext cx="3061715" cy="4082286"/>
          </a:xfrm>
          <a:prstGeom prst="rect">
            <a:avLst/>
          </a:prstGeom>
        </p:spPr>
      </p:pic>
      <p:sp>
        <p:nvSpPr>
          <p:cNvPr id="9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6672" y="2771800"/>
            <a:ext cx="5928900" cy="854123"/>
          </a:xfrm>
        </p:spPr>
        <p:txBody>
          <a:bodyPr vert="horz">
            <a:normAutofit/>
          </a:bodyPr>
          <a:lstStyle/>
          <a:p>
            <a:r>
              <a:rPr lang="en-US" altLang="zh-TW" dirty="0"/>
              <a:t>Step2</a:t>
            </a:r>
            <a:r>
              <a:rPr lang="en-US" altLang="zh-TW" b="1" dirty="0" smtClean="0">
                <a:latin typeface="+mj-ea"/>
              </a:rPr>
              <a:t>:</a:t>
            </a:r>
            <a:r>
              <a:rPr lang="zh-TW" altLang="en-US" b="1" dirty="0" smtClean="0">
                <a:latin typeface="+mj-ea"/>
              </a:rPr>
              <a:t>點選二維條碼掃描閱讀，即可在</a:t>
            </a:r>
            <a:r>
              <a:rPr lang="zh-TW" altLang="en-US" b="1" dirty="0">
                <a:latin typeface="+mj-ea"/>
              </a:rPr>
              <a:t>平板</a:t>
            </a:r>
            <a:r>
              <a:rPr lang="zh-TW" altLang="en-US" b="1" dirty="0" smtClean="0">
                <a:latin typeface="+mj-ea"/>
              </a:rPr>
              <a:t>上閱讀</a:t>
            </a:r>
            <a:endParaRPr lang="en-US" altLang="zh-TW" b="1" dirty="0">
              <a:latin typeface="+mj-ea"/>
            </a:endParaRPr>
          </a:p>
        </p:txBody>
      </p:sp>
      <p:sp>
        <p:nvSpPr>
          <p:cNvPr id="10" name="向下箭號 9"/>
          <p:cNvSpPr/>
          <p:nvPr/>
        </p:nvSpPr>
        <p:spPr>
          <a:xfrm rot="3648645">
            <a:off x="4395575" y="4043611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24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列印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6632" y="251520"/>
            <a:ext cx="6552728" cy="6132576"/>
          </a:xfrm>
        </p:spPr>
        <p:txBody>
          <a:bodyPr vert="horz"/>
          <a:lstStyle/>
          <a:p>
            <a:r>
              <a:rPr lang="en-US" altLang="zh-TW" sz="2800" b="1" dirty="0" err="1" smtClean="0">
                <a:latin typeface="+mj-ea"/>
                <a:ea typeface="+mj-ea"/>
              </a:rPr>
              <a:t>Apabi</a:t>
            </a:r>
            <a:r>
              <a:rPr lang="zh-TW" altLang="en-US" sz="2800" b="1" dirty="0" smtClean="0">
                <a:latin typeface="+mj-ea"/>
                <a:ea typeface="+mj-ea"/>
              </a:rPr>
              <a:t>並無列印功能，可用選取工具圈選需要的文字，複製至</a:t>
            </a:r>
            <a:r>
              <a:rPr lang="en-US" altLang="zh-TW" sz="2800" b="1" dirty="0" smtClean="0">
                <a:latin typeface="+mj-ea"/>
                <a:ea typeface="+mj-ea"/>
              </a:rPr>
              <a:t>Word</a:t>
            </a:r>
            <a:r>
              <a:rPr lang="zh-TW" altLang="en-US" sz="2800" b="1" dirty="0" smtClean="0">
                <a:latin typeface="+mj-ea"/>
                <a:ea typeface="+mj-ea"/>
              </a:rPr>
              <a:t>上列印。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26632" name="AutoShape 8" descr="http://screenshots.softonic.cn/cn/scrn/3336000/3336209/google-play-store-09-535x535.png"/>
          <p:cNvSpPr>
            <a:spLocks noChangeAspect="1" noChangeArrowheads="1"/>
          </p:cNvSpPr>
          <p:nvPr/>
        </p:nvSpPr>
        <p:spPr bwMode="auto">
          <a:xfrm>
            <a:off x="47625" y="-182033"/>
            <a:ext cx="228600" cy="40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9432" t="20981" r="32142" b="34595"/>
          <a:stretch>
            <a:fillRect/>
          </a:stretch>
        </p:blipFill>
        <p:spPr bwMode="auto">
          <a:xfrm>
            <a:off x="332656" y="3968721"/>
            <a:ext cx="3384376" cy="49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4401107" y="4764023"/>
            <a:ext cx="1980221" cy="20313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選取一段文字後，會自動跑出另一個白色框框，將裡面的內容選取並使用</a:t>
            </a:r>
            <a:r>
              <a:rPr lang="en-US" altLang="zh-TW" dirty="0" err="1" smtClean="0">
                <a:latin typeface="+mj-ea"/>
                <a:ea typeface="+mj-ea"/>
              </a:rPr>
              <a:t>Ctrl+C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複製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，再到</a:t>
            </a:r>
            <a:r>
              <a:rPr lang="en-US" altLang="zh-TW" dirty="0" smtClean="0">
                <a:latin typeface="+mj-ea"/>
                <a:ea typeface="+mj-ea"/>
              </a:rPr>
              <a:t>Word</a:t>
            </a:r>
            <a:r>
              <a:rPr lang="zh-TW" altLang="en-US" dirty="0" smtClean="0">
                <a:latin typeface="+mj-ea"/>
                <a:ea typeface="+mj-ea"/>
              </a:rPr>
              <a:t>上貼上即可。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0" name="向下箭號 9"/>
          <p:cNvSpPr/>
          <p:nvPr/>
        </p:nvSpPr>
        <p:spPr>
          <a:xfrm rot="5400000">
            <a:off x="3818749" y="5691880"/>
            <a:ext cx="539797" cy="412277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借閱規定</a:t>
            </a:r>
            <a:endParaRPr lang="zh-TW" altLang="en-US" b="1" dirty="0"/>
          </a:p>
        </p:txBody>
      </p:sp>
      <p:sp>
        <p:nvSpPr>
          <p:cNvPr id="5" name="直排文字版面配置區 2"/>
          <p:cNvSpPr txBox="1">
            <a:spLocks/>
          </p:cNvSpPr>
          <p:nvPr/>
        </p:nvSpPr>
        <p:spPr>
          <a:xfrm>
            <a:off x="476672" y="2771800"/>
            <a:ext cx="59289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/>
              <a:t>校外連線方式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直接</a:t>
            </a:r>
            <a:r>
              <a:rPr lang="zh-TW" altLang="en-US" b="1" dirty="0"/>
              <a:t>登入中科大</a:t>
            </a:r>
            <a:r>
              <a:rPr lang="en-US" altLang="zh-TW" b="1" dirty="0" err="1"/>
              <a:t>eportal</a:t>
            </a:r>
            <a:r>
              <a:rPr lang="zh-TW" altLang="en-US" b="1" dirty="0"/>
              <a:t>帳密即可使用。</a:t>
            </a:r>
          </a:p>
          <a:p>
            <a:r>
              <a:rPr lang="zh-TW" altLang="en-US" b="1" dirty="0" smtClean="0"/>
              <a:t>個人</a:t>
            </a:r>
            <a:r>
              <a:rPr lang="zh-TW" altLang="en-US" b="1" dirty="0"/>
              <a:t>借閱帳密申請方式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學校</a:t>
            </a:r>
            <a:r>
              <a:rPr lang="zh-TW" altLang="en-US" b="1" dirty="0"/>
              <a:t>的</a:t>
            </a:r>
            <a:r>
              <a:rPr lang="en-US" altLang="zh-TW" b="1" dirty="0"/>
              <a:t>IP</a:t>
            </a:r>
            <a:r>
              <a:rPr lang="zh-TW" altLang="en-US" b="1" dirty="0"/>
              <a:t>範圍內，申請一組帳密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r>
              <a:rPr lang="zh-TW" altLang="en-US" b="1" dirty="0"/>
              <a:t>借閱冊數</a:t>
            </a:r>
            <a:r>
              <a:rPr lang="en-US" altLang="zh-TW" b="1" dirty="0"/>
              <a:t>/</a:t>
            </a:r>
            <a:r>
              <a:rPr lang="zh-TW" altLang="en-US" b="1" dirty="0"/>
              <a:t>天數： 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使用</a:t>
            </a:r>
            <a:r>
              <a:rPr lang="zh-TW" altLang="en-US" b="1" dirty="0"/>
              <a:t>借閱功能，可同時借閱冊數</a:t>
            </a:r>
            <a:r>
              <a:rPr lang="en-US" altLang="zh-TW" b="1" dirty="0"/>
              <a:t>50</a:t>
            </a:r>
            <a:r>
              <a:rPr lang="zh-TW" altLang="en-US" b="1" dirty="0"/>
              <a:t>本</a:t>
            </a:r>
            <a:r>
              <a:rPr lang="zh-TW" altLang="en-US" b="1" dirty="0" smtClean="0"/>
              <a:t>，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借期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天。</a:t>
            </a:r>
            <a:endParaRPr lang="en-US" altLang="zh-TW" b="1" dirty="0"/>
          </a:p>
        </p:txBody>
      </p:sp>
      <p:sp>
        <p:nvSpPr>
          <p:cNvPr id="2" name="橢圓 1"/>
          <p:cNvSpPr/>
          <p:nvPr/>
        </p:nvSpPr>
        <p:spPr>
          <a:xfrm>
            <a:off x="1340768" y="6096228"/>
            <a:ext cx="4392488" cy="20882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有任何問題都可以再詢問諮詢櫃檯喔</a:t>
            </a:r>
            <a:r>
              <a:rPr lang="en-US" altLang="zh-TW" sz="2800" b="1" dirty="0"/>
              <a:t>~~</a:t>
            </a:r>
            <a:r>
              <a:rPr lang="zh-TW" altLang="en-US" sz="2800" b="1" dirty="0"/>
              <a:t>分機</a:t>
            </a:r>
            <a:r>
              <a:rPr lang="en-US" altLang="zh-TW" sz="2800" b="1" dirty="0"/>
              <a:t>5481</a:t>
            </a:r>
            <a:r>
              <a:rPr lang="en-US" altLang="zh-TW" sz="2800" b="1" dirty="0" smtClean="0"/>
              <a:t>&gt;///&lt;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376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2096993"/>
            <a:ext cx="5171720" cy="7200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5238">
            <a:off x="776525" y="5232178"/>
            <a:ext cx="2439144" cy="325219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2" y="4139952"/>
            <a:ext cx="2442301" cy="325640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671">
            <a:off x="3700083" y="5214074"/>
            <a:ext cx="2442301" cy="325640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75"/>
          <a:stretch/>
        </p:blipFill>
        <p:spPr>
          <a:xfrm>
            <a:off x="703597" y="1907704"/>
            <a:ext cx="5437949" cy="1359915"/>
          </a:xfrm>
          <a:prstGeom prst="rect">
            <a:avLst/>
          </a:prstGeom>
        </p:spPr>
      </p:pic>
      <p:cxnSp>
        <p:nvCxnSpPr>
          <p:cNvPr id="10" name="直線接點 9"/>
          <p:cNvCxnSpPr/>
          <p:nvPr/>
        </p:nvCxnSpPr>
        <p:spPr>
          <a:xfrm>
            <a:off x="1124744" y="1469386"/>
            <a:ext cx="5688632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381328" y="849159"/>
            <a:ext cx="0" cy="5183466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7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404664" y="8100392"/>
            <a:ext cx="4948630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1124744" y="4355976"/>
            <a:ext cx="0" cy="4418295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542717" y="363589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chemeClr val="bg2">
                    <a:lumMod val="50000"/>
                  </a:schemeClr>
                </a:solidFill>
              </a:rPr>
              <a:t>謝謝大家</a:t>
            </a:r>
            <a:r>
              <a:rPr lang="en-US" altLang="zh-TW" sz="5400" b="1" dirty="0" smtClean="0">
                <a:solidFill>
                  <a:schemeClr val="bg2">
                    <a:lumMod val="50000"/>
                  </a:schemeClr>
                </a:solidFill>
              </a:rPr>
              <a:t>!!!</a:t>
            </a:r>
            <a:endParaRPr lang="zh-TW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1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007" y="2457031"/>
            <a:ext cx="5809129" cy="5170420"/>
          </a:xfrm>
        </p:spPr>
        <p:txBody>
          <a:bodyPr anchor="ctr">
            <a:normAutofit fontScale="92500"/>
          </a:bodyPr>
          <a:lstStyle/>
          <a:p>
            <a:r>
              <a:rPr lang="zh-TW" altLang="en-US" sz="3600" b="1" dirty="0" smtClean="0">
                <a:latin typeface="+mj-ea"/>
                <a:ea typeface="+mj-ea"/>
              </a:rPr>
              <a:t>校內線上閱讀</a:t>
            </a:r>
            <a:r>
              <a:rPr lang="en-US" altLang="zh-TW" sz="3600" b="1" dirty="0" smtClean="0">
                <a:latin typeface="+mj-ea"/>
                <a:ea typeface="+mj-ea"/>
              </a:rPr>
              <a:t>………………4</a:t>
            </a:r>
          </a:p>
          <a:p>
            <a:r>
              <a:rPr lang="zh-TW" altLang="en-US" sz="3600" b="1" dirty="0" smtClean="0">
                <a:latin typeface="+mj-ea"/>
                <a:ea typeface="+mj-ea"/>
              </a:rPr>
              <a:t>校外線上閱讀</a:t>
            </a:r>
            <a:r>
              <a:rPr lang="en-US" altLang="zh-TW" sz="3600" b="1" dirty="0" smtClean="0">
                <a:latin typeface="+mj-ea"/>
                <a:ea typeface="+mj-ea"/>
              </a:rPr>
              <a:t>………………7</a:t>
            </a:r>
          </a:p>
          <a:p>
            <a:r>
              <a:rPr lang="zh-TW" altLang="en-US" sz="3600" b="1" dirty="0">
                <a:latin typeface="+mj-ea"/>
                <a:ea typeface="+mj-ea"/>
              </a:rPr>
              <a:t>離線</a:t>
            </a:r>
            <a:r>
              <a:rPr lang="zh-TW" altLang="en-US" sz="3600" b="1" dirty="0" smtClean="0">
                <a:latin typeface="+mj-ea"/>
                <a:ea typeface="+mj-ea"/>
              </a:rPr>
              <a:t>閱讀</a:t>
            </a:r>
            <a:r>
              <a:rPr lang="en-US" altLang="zh-TW" sz="3600" b="1" dirty="0" smtClean="0">
                <a:latin typeface="+mj-ea"/>
                <a:ea typeface="+mj-ea"/>
              </a:rPr>
              <a:t>…………………...12</a:t>
            </a:r>
          </a:p>
          <a:p>
            <a:r>
              <a:rPr lang="zh-TW" altLang="en-US" sz="3600" b="1" dirty="0" smtClean="0">
                <a:latin typeface="+mj-ea"/>
                <a:ea typeface="+mj-ea"/>
              </a:rPr>
              <a:t>手機、平板閱讀</a:t>
            </a:r>
            <a:r>
              <a:rPr lang="en-US" altLang="zh-TW" sz="3600" b="1" dirty="0" smtClean="0">
                <a:latin typeface="+mj-ea"/>
                <a:ea typeface="+mj-ea"/>
              </a:rPr>
              <a:t>………….14</a:t>
            </a:r>
          </a:p>
          <a:p>
            <a:r>
              <a:rPr lang="zh-TW" altLang="en-US" sz="3600" b="1" dirty="0" smtClean="0">
                <a:latin typeface="+mj-ea"/>
                <a:ea typeface="+mj-ea"/>
              </a:rPr>
              <a:t>列印</a:t>
            </a:r>
            <a:r>
              <a:rPr lang="en-US" altLang="zh-TW" sz="3600" b="1" dirty="0" smtClean="0">
                <a:latin typeface="+mj-ea"/>
                <a:ea typeface="+mj-ea"/>
              </a:rPr>
              <a:t>……………………….…18</a:t>
            </a:r>
            <a:endParaRPr lang="en-US" altLang="zh-TW" sz="3600" b="1" dirty="0">
              <a:latin typeface="+mj-ea"/>
              <a:ea typeface="+mj-ea"/>
            </a:endParaRPr>
          </a:p>
          <a:p>
            <a:r>
              <a:rPr lang="zh-TW" altLang="en-US" sz="3600" b="1" dirty="0">
                <a:latin typeface="+mj-ea"/>
                <a:ea typeface="+mj-ea"/>
              </a:rPr>
              <a:t>借閱</a:t>
            </a:r>
            <a:r>
              <a:rPr lang="zh-TW" altLang="en-US" sz="3600" b="1" dirty="0" smtClean="0">
                <a:latin typeface="+mj-ea"/>
                <a:ea typeface="+mj-ea"/>
              </a:rPr>
              <a:t>規定</a:t>
            </a:r>
            <a:r>
              <a:rPr lang="en-US" altLang="zh-TW" sz="3600" b="1" dirty="0" smtClean="0">
                <a:latin typeface="+mj-ea"/>
                <a:ea typeface="+mj-ea"/>
              </a:rPr>
              <a:t>……………………19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目錄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2096993"/>
            <a:ext cx="5171720" cy="720080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980728" y="2096993"/>
            <a:ext cx="5688632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237312" y="1476766"/>
            <a:ext cx="0" cy="5183466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校內線上閱讀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smtClean="0"/>
              <a:t>Step1:</a:t>
            </a:r>
            <a:r>
              <a:rPr lang="zh-TW" altLang="en-US" sz="2800" b="1" dirty="0" smtClean="0">
                <a:latin typeface="+mj-ea"/>
              </a:rPr>
              <a:t>至圖書館首頁點選</a:t>
            </a:r>
            <a:endParaRPr lang="en-US" altLang="zh-TW" sz="2800" b="1" dirty="0" smtClean="0">
              <a:latin typeface="+mj-ea"/>
            </a:endParaRPr>
          </a:p>
          <a:p>
            <a:r>
              <a:rPr lang="zh-TW" altLang="en-US" sz="2000" b="1" dirty="0">
                <a:latin typeface="+mj-ea"/>
              </a:rPr>
              <a:t> </a:t>
            </a:r>
            <a:r>
              <a:rPr lang="zh-TW" altLang="en-US" sz="20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提醒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：</a:t>
            </a:r>
            <a:r>
              <a:rPr lang="zh-TW" altLang="en-US" sz="20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亦可使用電子資源整合查詢，此管道須輸入</a:t>
            </a:r>
            <a:r>
              <a:rPr lang="en-US" altLang="zh-TW" sz="2000" b="1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eportal</a:t>
            </a:r>
            <a:r>
              <a:rPr lang="zh-TW" altLang="en-US" sz="20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帳密，建議於校外使用，可不需另設</a:t>
            </a:r>
            <a:r>
              <a:rPr lang="en-US" altLang="zh-TW" sz="20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proxy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9749" t="8124" r="7923" b="18756"/>
          <a:stretch>
            <a:fillRect/>
          </a:stretch>
        </p:blipFill>
        <p:spPr bwMode="auto">
          <a:xfrm>
            <a:off x="941677" y="4529911"/>
            <a:ext cx="4893648" cy="417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下箭號 6"/>
          <p:cNvSpPr/>
          <p:nvPr/>
        </p:nvSpPr>
        <p:spPr>
          <a:xfrm rot="16200000">
            <a:off x="593464" y="7676285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683" y="2973365"/>
            <a:ext cx="1581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6" y="4332422"/>
            <a:ext cx="6480720" cy="33859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校內線上閱讀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smtClean="0"/>
              <a:t>Step2:</a:t>
            </a:r>
            <a:r>
              <a:rPr lang="zh-TW" altLang="en-US" sz="2800" b="1" dirty="0" smtClean="0"/>
              <a:t>輸入中華數字書苑進行檢索，</a:t>
            </a:r>
            <a:r>
              <a:rPr lang="zh-TW" altLang="en-US" sz="2800" b="1" dirty="0"/>
              <a:t>點選中華數字書</a:t>
            </a:r>
            <a:r>
              <a:rPr lang="zh-TW" altLang="en-US" sz="2800" b="1" dirty="0" smtClean="0"/>
              <a:t>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sp>
        <p:nvSpPr>
          <p:cNvPr id="7" name="向下箭號 6"/>
          <p:cNvSpPr/>
          <p:nvPr/>
        </p:nvSpPr>
        <p:spPr>
          <a:xfrm rot="10800000">
            <a:off x="332837" y="6156176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4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1747" t="23074" r="47140" b="44413"/>
          <a:stretch>
            <a:fillRect/>
          </a:stretch>
        </p:blipFill>
        <p:spPr bwMode="auto">
          <a:xfrm>
            <a:off x="764704" y="3851920"/>
            <a:ext cx="55446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校內線上閱讀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4436" y="539552"/>
            <a:ext cx="5809129" cy="5170420"/>
          </a:xfrm>
        </p:spPr>
        <p:txBody>
          <a:bodyPr vert="horz"/>
          <a:lstStyle/>
          <a:p>
            <a:r>
              <a:rPr lang="en-US" altLang="zh-TW" dirty="0" smtClean="0"/>
              <a:t>Step4:</a:t>
            </a:r>
            <a:r>
              <a:rPr lang="zh-TW" altLang="en-US" b="1" dirty="0" smtClean="0">
                <a:latin typeface="+mj-ea"/>
                <a:ea typeface="+mj-ea"/>
              </a:rPr>
              <a:t>點選線上閱讀即可觀看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en-US" b="1" dirty="0" smtClean="0">
                <a:latin typeface="+mj-ea"/>
                <a:ea typeface="+mj-ea"/>
              </a:rPr>
              <a:t>線上閱讀限時</a:t>
            </a:r>
            <a:r>
              <a:rPr lang="en-US" altLang="zh-TW" b="1" dirty="0" smtClean="0">
                <a:latin typeface="+mj-ea"/>
                <a:ea typeface="+mj-ea"/>
              </a:rPr>
              <a:t>10</a:t>
            </a:r>
            <a:r>
              <a:rPr lang="zh-TW" altLang="en-US" b="1" dirty="0" smtClean="0">
                <a:latin typeface="+mj-ea"/>
                <a:ea typeface="+mj-ea"/>
              </a:rPr>
              <a:t>分鐘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5" name="向下箭號 4"/>
          <p:cNvSpPr/>
          <p:nvPr/>
        </p:nvSpPr>
        <p:spPr>
          <a:xfrm rot="1509688">
            <a:off x="3274443" y="5807663"/>
            <a:ext cx="341279" cy="365301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9749" t="8124" r="7923" b="18756"/>
          <a:stretch>
            <a:fillRect/>
          </a:stretch>
        </p:blipFill>
        <p:spPr bwMode="auto">
          <a:xfrm>
            <a:off x="548680" y="3287225"/>
            <a:ext cx="5877272" cy="538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校外線上閱讀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4436" y="251520"/>
            <a:ext cx="5809129" cy="5170420"/>
          </a:xfrm>
        </p:spPr>
        <p:txBody>
          <a:bodyPr vert="horz"/>
          <a:lstStyle/>
          <a:p>
            <a:r>
              <a:rPr lang="en-US" altLang="zh-TW" dirty="0" smtClean="0"/>
              <a:t>Step1:</a:t>
            </a:r>
            <a:r>
              <a:rPr lang="zh-TW" altLang="en-US" b="1" dirty="0" smtClean="0">
                <a:latin typeface="+mj-ea"/>
                <a:ea typeface="+mj-ea"/>
              </a:rPr>
              <a:t>至</a:t>
            </a:r>
            <a:r>
              <a:rPr lang="zh-TW" altLang="en-US" b="1" dirty="0" smtClean="0">
                <a:latin typeface="+mj-ea"/>
                <a:ea typeface="+mj-ea"/>
                <a:hlinkClick r:id="rId3"/>
              </a:rPr>
              <a:t>圖書館首頁</a:t>
            </a:r>
            <a:r>
              <a:rPr lang="zh-TW" altLang="en-US" b="1" dirty="0" smtClean="0">
                <a:latin typeface="+mj-ea"/>
                <a:ea typeface="+mj-ea"/>
              </a:rPr>
              <a:t>點選</a:t>
            </a: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4843" y="2642129"/>
            <a:ext cx="1332882" cy="48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向下箭號 9"/>
          <p:cNvSpPr/>
          <p:nvPr/>
        </p:nvSpPr>
        <p:spPr>
          <a:xfrm rot="16200000">
            <a:off x="214759" y="7138169"/>
            <a:ext cx="432048" cy="484285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94692" y="4499992"/>
            <a:ext cx="6494866" cy="3758384"/>
            <a:chOff x="260648" y="3131841"/>
            <a:chExt cx="6494866" cy="375838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" r="10398" b="35427"/>
            <a:stretch/>
          </p:blipFill>
          <p:spPr bwMode="auto">
            <a:xfrm>
              <a:off x="260648" y="3131841"/>
              <a:ext cx="6494866" cy="356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1052736" y="5148064"/>
              <a:ext cx="14013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  <a:latin typeface="+mj-ea"/>
                </a:rPr>
                <a:t>E-portal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j-ea"/>
                </a:rPr>
                <a:t>帳號</a:t>
              </a:r>
              <a:endParaRPr lang="zh-TW" altLang="en-US" sz="16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52736" y="5479286"/>
              <a:ext cx="13883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  <a:latin typeface="+mj-ea"/>
                </a:rPr>
                <a:t>E-Portal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j-ea"/>
                </a:rPr>
                <a:t>密碼</a:t>
              </a:r>
              <a:endParaRPr lang="zh-TW" altLang="en-US" sz="16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14" name="向上箭號 13"/>
            <p:cNvSpPr/>
            <p:nvPr/>
          </p:nvSpPr>
          <p:spPr>
            <a:xfrm rot="2186363">
              <a:off x="1057334" y="5918806"/>
              <a:ext cx="486416" cy="971419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校外線上閱讀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052736" y="2745666"/>
            <a:ext cx="5403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在</a:t>
            </a:r>
            <a:r>
              <a:rPr lang="zh-TW" altLang="en-US" sz="2400" b="1" dirty="0">
                <a:latin typeface="+mj-ea"/>
                <a:ea typeface="+mj-ea"/>
                <a:hlinkClick r:id="rId3"/>
              </a:rPr>
              <a:t>電子資源整合查詢系統</a:t>
            </a:r>
            <a:r>
              <a:rPr lang="zh-TW" altLang="en-US" sz="2400" b="1" dirty="0">
                <a:latin typeface="+mj-ea"/>
                <a:ea typeface="+mj-ea"/>
              </a:rPr>
              <a:t>登入</a:t>
            </a:r>
            <a:r>
              <a:rPr lang="en-US" altLang="zh-TW" sz="2400" b="1" dirty="0">
                <a:latin typeface="+mj-ea"/>
                <a:ea typeface="+mj-ea"/>
              </a:rPr>
              <a:t>E-portal</a:t>
            </a:r>
            <a:r>
              <a:rPr lang="zh-TW" altLang="en-US" sz="2400" b="1" dirty="0">
                <a:latin typeface="+mj-ea"/>
                <a:ea typeface="+mj-ea"/>
              </a:rPr>
              <a:t>帳號及</a:t>
            </a:r>
            <a:r>
              <a:rPr lang="zh-TW" altLang="en-US" sz="2400" b="1" dirty="0" smtClean="0">
                <a:latin typeface="+mj-ea"/>
                <a:ea typeface="+mj-ea"/>
              </a:rPr>
              <a:t>密碼 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小知識：因</a:t>
            </a:r>
            <a:r>
              <a:rPr lang="zh-TW" altLang="en-US" sz="2000" b="1" dirty="0">
                <a:solidFill>
                  <a:srgbClr val="002060"/>
                </a:solidFill>
                <a:latin typeface="+mj-ea"/>
                <a:ea typeface="+mj-ea"/>
              </a:rPr>
              <a:t>該電子書限定要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在校內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IP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範圍使用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由此登入，校外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IP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可自動轉為校內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IP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，就不用再另外設校外連線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!)</a:t>
            </a:r>
            <a:endParaRPr lang="zh-TW" altLang="en-US" sz="2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17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5" y="3635896"/>
            <a:ext cx="6353862" cy="35053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校外線上閱讀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4436" y="553708"/>
            <a:ext cx="5809129" cy="5170420"/>
          </a:xfrm>
        </p:spPr>
        <p:txBody>
          <a:bodyPr vert="horz"/>
          <a:lstStyle/>
          <a:p>
            <a:r>
              <a:rPr lang="en-US" altLang="zh-TW" dirty="0" smtClean="0"/>
              <a:t>Step3:</a:t>
            </a:r>
            <a:r>
              <a:rPr lang="zh-TW" altLang="en-US" b="1" dirty="0" smtClean="0">
                <a:latin typeface="+mj-ea"/>
                <a:ea typeface="+mj-ea"/>
              </a:rPr>
              <a:t>點選「資料</a:t>
            </a:r>
            <a:r>
              <a:rPr lang="zh-TW" altLang="en-US" b="1" dirty="0">
                <a:latin typeface="+mj-ea"/>
                <a:ea typeface="+mj-ea"/>
              </a:rPr>
              <a:t>庫</a:t>
            </a:r>
            <a:r>
              <a:rPr lang="zh-TW" altLang="en-US" b="1" dirty="0" smtClean="0">
                <a:latin typeface="+mj-ea"/>
                <a:ea typeface="+mj-ea"/>
              </a:rPr>
              <a:t>」搜尋「中華數字書苑」並點選進</a:t>
            </a:r>
            <a:r>
              <a:rPr lang="zh-TW" altLang="en-US" b="1" dirty="0">
                <a:latin typeface="+mj-ea"/>
                <a:ea typeface="+mj-ea"/>
              </a:rPr>
              <a:t>入</a:t>
            </a:r>
            <a:endParaRPr lang="en-US" altLang="zh-TW" b="1" dirty="0" smtClean="0">
              <a:latin typeface="+mj-ea"/>
              <a:ea typeface="+mj-ea"/>
            </a:endParaRPr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9" name="向下箭號 8"/>
          <p:cNvSpPr/>
          <p:nvPr/>
        </p:nvSpPr>
        <p:spPr>
          <a:xfrm>
            <a:off x="2924944" y="3851920"/>
            <a:ext cx="432048" cy="484285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 rot="2889377">
            <a:off x="3537475" y="6596538"/>
            <a:ext cx="432048" cy="484285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8427400">
            <a:off x="1877542" y="5688487"/>
            <a:ext cx="432048" cy="484285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89F3-CA6C-41F7-8C27-0AC04CD496AE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440593" y="3975627"/>
            <a:ext cx="3129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90691" y="5794738"/>
            <a:ext cx="3129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077998" y="6465222"/>
            <a:ext cx="3129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裝版">
  <a:themeElements>
    <a:clrScheme name="自訂 5">
      <a:dk1>
        <a:sysClr val="windowText" lastClr="000000"/>
      </a:dk1>
      <a:lt1>
        <a:sysClr val="window" lastClr="FFFFFF"/>
      </a:lt1>
      <a:dk2>
        <a:srgbClr val="C00000"/>
      </a:dk2>
      <a:lt2>
        <a:srgbClr val="FFBFBF"/>
      </a:lt2>
      <a:accent1>
        <a:srgbClr val="98C723"/>
      </a:accent1>
      <a:accent2>
        <a:srgbClr val="FF4040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628</TotalTime>
  <Words>497</Words>
  <Application>Microsoft Office PowerPoint</Application>
  <PresentationFormat>如螢幕大小 (4:3)</PresentationFormat>
  <Paragraphs>89</Paragraphs>
  <Slides>20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精裝版</vt:lpstr>
      <vt:lpstr>中華數字書苑</vt:lpstr>
      <vt:lpstr>PowerPoint 簡報</vt:lpstr>
      <vt:lpstr>目錄</vt:lpstr>
      <vt:lpstr>校內線上閱讀</vt:lpstr>
      <vt:lpstr>校內線上閱讀</vt:lpstr>
      <vt:lpstr>校內線上閱讀</vt:lpstr>
      <vt:lpstr>校外線上閱讀</vt:lpstr>
      <vt:lpstr>校外線上閱讀</vt:lpstr>
      <vt:lpstr>校外線上閱讀</vt:lpstr>
      <vt:lpstr>校外線上閱讀</vt:lpstr>
      <vt:lpstr>校外線上閱讀</vt:lpstr>
      <vt:lpstr>離線閱讀</vt:lpstr>
      <vt:lpstr>離線閱讀</vt:lpstr>
      <vt:lpstr>手機、平板閱讀</vt:lpstr>
      <vt:lpstr>iphone閱讀</vt:lpstr>
      <vt:lpstr>Android閱讀</vt:lpstr>
      <vt:lpstr>平板閱讀</vt:lpstr>
      <vt:lpstr>列印</vt:lpstr>
      <vt:lpstr>借閱規定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方正Apabi電子書資料庫</dc:title>
  <dc:creator>User</dc:creator>
  <cp:lastModifiedBy>TCWANG</cp:lastModifiedBy>
  <cp:revision>76</cp:revision>
  <cp:lastPrinted>2014-07-18T08:39:07Z</cp:lastPrinted>
  <dcterms:created xsi:type="dcterms:W3CDTF">2014-05-30T06:44:44Z</dcterms:created>
  <dcterms:modified xsi:type="dcterms:W3CDTF">2014-07-29T06:16:39Z</dcterms:modified>
</cp:coreProperties>
</file>